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Times New Roman" charset="1" panose="02030502070405020303"/>
      <p:regular r:id="rId20"/>
    </p:embeddedFont>
    <p:embeddedFont>
      <p:font typeface="Times New Roman Bold" charset="1" panose="020308020704050203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2730104"/>
            <a:ext cx="9445526" cy="1955987"/>
            <a:chOff x="0" y="0"/>
            <a:chExt cx="12594035" cy="26079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607982"/>
            </a:xfrm>
            <a:custGeom>
              <a:avLst/>
              <a:gdLst/>
              <a:ahLst/>
              <a:cxnLst/>
              <a:rect r="r" b="b" t="t" l="l"/>
              <a:pathLst>
                <a:path h="2607982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607982"/>
                  </a:lnTo>
                  <a:lnTo>
                    <a:pt x="0" y="2607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42875"/>
              <a:ext cx="12594035" cy="275085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6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Email Spam Detection: </a:t>
              </a:r>
            </a:p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 Mini Project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288419"/>
            <a:ext cx="4686301" cy="4003159"/>
            <a:chOff x="0" y="0"/>
            <a:chExt cx="6248401" cy="53375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248401" cy="5337546"/>
            </a:xfrm>
            <a:custGeom>
              <a:avLst/>
              <a:gdLst/>
              <a:ahLst/>
              <a:cxnLst/>
              <a:rect r="r" b="b" t="t" l="l"/>
              <a:pathLst>
                <a:path h="5337546" w="6248401">
                  <a:moveTo>
                    <a:pt x="0" y="0"/>
                  </a:moveTo>
                  <a:lnTo>
                    <a:pt x="6248401" y="0"/>
                  </a:lnTo>
                  <a:lnTo>
                    <a:pt x="6248401" y="5337546"/>
                  </a:lnTo>
                  <a:lnTo>
                    <a:pt x="0" y="53375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33350"/>
              <a:ext cx="6248401" cy="54708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1"/>
                </a:lnSpc>
              </a:pPr>
              <a:r>
                <a:rPr lang="en-US" sz="21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BY                                                  SINDHUJA P (TEAM LEADER) </a:t>
              </a:r>
            </a:p>
            <a:p>
              <a:pPr algn="l">
                <a:lnSpc>
                  <a:spcPts val="3561"/>
                </a:lnSpc>
              </a:pPr>
              <a:r>
                <a:rPr lang="en-US" sz="21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MAHESHWARI D</a:t>
              </a:r>
            </a:p>
            <a:p>
              <a:pPr algn="l">
                <a:lnSpc>
                  <a:spcPts val="3561"/>
                </a:lnSpc>
              </a:pPr>
              <a:r>
                <a:rPr lang="en-US" sz="21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SANGEETHA K</a:t>
              </a:r>
            </a:p>
            <a:p>
              <a:pPr algn="l">
                <a:lnSpc>
                  <a:spcPts val="3561"/>
                </a:lnSpc>
              </a:pPr>
            </a:p>
            <a:p>
              <a:pPr algn="l">
                <a:lnSpc>
                  <a:spcPts val="3561"/>
                </a:lnSpc>
              </a:pPr>
            </a:p>
            <a:p>
              <a:pPr algn="l">
                <a:lnSpc>
                  <a:spcPts val="3561"/>
                </a:lnSpc>
              </a:pPr>
            </a:p>
            <a:p>
              <a:pPr algn="l">
                <a:lnSpc>
                  <a:spcPts val="3561"/>
                </a:lnSpc>
              </a:pPr>
            </a:p>
            <a:p>
              <a:pPr algn="l">
                <a:lnSpc>
                  <a:spcPts val="3562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92237" y="1282452"/>
            <a:ext cx="15232559" cy="1079619"/>
            <a:chOff x="0" y="0"/>
            <a:chExt cx="20310078" cy="14394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310078" cy="1439492"/>
            </a:xfrm>
            <a:custGeom>
              <a:avLst/>
              <a:gdLst/>
              <a:ahLst/>
              <a:cxnLst/>
              <a:rect r="r" b="b" t="t" l="l"/>
              <a:pathLst>
                <a:path h="1439492" w="20310078">
                  <a:moveTo>
                    <a:pt x="0" y="0"/>
                  </a:moveTo>
                  <a:lnTo>
                    <a:pt x="20310078" y="0"/>
                  </a:lnTo>
                  <a:lnTo>
                    <a:pt x="20310078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42875"/>
              <a:ext cx="20310078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Machine Learning with Logistic Regression</a:t>
              </a:r>
            </a:p>
          </p:txBody>
        </p:sp>
      </p:grpSp>
      <p:sp>
        <p:nvSpPr>
          <p:cNvPr name="Freeform 8" id="8" descr="preencoded.png"/>
          <p:cNvSpPr/>
          <p:nvPr/>
        </p:nvSpPr>
        <p:spPr>
          <a:xfrm flipH="false" flipV="false" rot="0">
            <a:off x="3722935" y="2735461"/>
            <a:ext cx="2690069" cy="1633686"/>
          </a:xfrm>
          <a:custGeom>
            <a:avLst/>
            <a:gdLst/>
            <a:ahLst/>
            <a:cxnLst/>
            <a:rect r="r" b="b" t="t" l="l"/>
            <a:pathLst>
              <a:path h="1633686" w="2690069">
                <a:moveTo>
                  <a:pt x="0" y="0"/>
                </a:moveTo>
                <a:lnTo>
                  <a:pt x="2690069" y="0"/>
                </a:lnTo>
                <a:lnTo>
                  <a:pt x="2690069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16" r="0" b="-216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4868615" y="3505497"/>
            <a:ext cx="398710" cy="602853"/>
            <a:chOff x="0" y="0"/>
            <a:chExt cx="531613" cy="80380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1613" cy="803804"/>
            </a:xfrm>
            <a:custGeom>
              <a:avLst/>
              <a:gdLst/>
              <a:ahLst/>
              <a:cxnLst/>
              <a:rect r="r" b="b" t="t" l="l"/>
              <a:pathLst>
                <a:path h="803804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803804"/>
                  </a:lnTo>
                  <a:lnTo>
                    <a:pt x="0" y="8038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80975"/>
              <a:ext cx="531613" cy="9847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696521" y="3018979"/>
            <a:ext cx="1856929" cy="586645"/>
            <a:chOff x="0" y="0"/>
            <a:chExt cx="2475905" cy="78219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475905" cy="782193"/>
            </a:xfrm>
            <a:custGeom>
              <a:avLst/>
              <a:gdLst/>
              <a:ahLst/>
              <a:cxnLst/>
              <a:rect r="r" b="b" t="t" l="l"/>
              <a:pathLst>
                <a:path h="782193" w="2475905">
                  <a:moveTo>
                    <a:pt x="0" y="0"/>
                  </a:moveTo>
                  <a:lnTo>
                    <a:pt x="2475905" y="0"/>
                  </a:lnTo>
                  <a:lnTo>
                    <a:pt x="2475905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2475905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Prediction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96521" y="3632001"/>
            <a:ext cx="2406551" cy="502651"/>
            <a:chOff x="0" y="0"/>
            <a:chExt cx="3208735" cy="67020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208735" cy="670202"/>
            </a:xfrm>
            <a:custGeom>
              <a:avLst/>
              <a:gdLst/>
              <a:ahLst/>
              <a:cxnLst/>
              <a:rect r="r" b="b" t="t" l="l"/>
              <a:pathLst>
                <a:path h="670202" w="3208735">
                  <a:moveTo>
                    <a:pt x="0" y="0"/>
                  </a:moveTo>
                  <a:lnTo>
                    <a:pt x="3208735" y="0"/>
                  </a:lnTo>
                  <a:lnTo>
                    <a:pt x="3208735" y="670202"/>
                  </a:lnTo>
                  <a:lnTo>
                    <a:pt x="0" y="6702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61925"/>
              <a:ext cx="3208735" cy="8321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Spam or Ham?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483846" y="4385519"/>
            <a:ext cx="10741075" cy="19050"/>
            <a:chOff x="0" y="0"/>
            <a:chExt cx="14321433" cy="25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321410" cy="25400"/>
            </a:xfrm>
            <a:custGeom>
              <a:avLst/>
              <a:gdLst/>
              <a:ahLst/>
              <a:cxnLst/>
              <a:rect r="r" b="b" t="t" l="l"/>
              <a:pathLst>
                <a:path h="25400" w="1432141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name="Freeform 20" id="20" descr="preencoded.png"/>
          <p:cNvSpPr/>
          <p:nvPr/>
        </p:nvSpPr>
        <p:spPr>
          <a:xfrm flipH="false" flipV="false" rot="0">
            <a:off x="2377976" y="4439990"/>
            <a:ext cx="5380136" cy="1633686"/>
          </a:xfrm>
          <a:custGeom>
            <a:avLst/>
            <a:gdLst/>
            <a:ahLst/>
            <a:cxnLst/>
            <a:rect r="r" b="b" t="t" l="l"/>
            <a:pathLst>
              <a:path h="1633686" w="5380136">
                <a:moveTo>
                  <a:pt x="0" y="0"/>
                </a:moveTo>
                <a:lnTo>
                  <a:pt x="5380136" y="0"/>
                </a:lnTo>
                <a:lnTo>
                  <a:pt x="5380136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7" r="0" b="-127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4868615" y="5007620"/>
            <a:ext cx="398710" cy="602853"/>
            <a:chOff x="0" y="0"/>
            <a:chExt cx="531613" cy="80380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31613" cy="803804"/>
            </a:xfrm>
            <a:custGeom>
              <a:avLst/>
              <a:gdLst/>
              <a:ahLst/>
              <a:cxnLst/>
              <a:rect r="r" b="b" t="t" l="l"/>
              <a:pathLst>
                <a:path h="803804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803804"/>
                  </a:lnTo>
                  <a:lnTo>
                    <a:pt x="0" y="8038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80975"/>
              <a:ext cx="531613" cy="9847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041630" y="5035302"/>
            <a:ext cx="2649587" cy="586645"/>
            <a:chOff x="0" y="0"/>
            <a:chExt cx="3532783" cy="78219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532783" cy="782193"/>
            </a:xfrm>
            <a:custGeom>
              <a:avLst/>
              <a:gdLst/>
              <a:ahLst/>
              <a:cxnLst/>
              <a:rect r="r" b="b" t="t" l="l"/>
              <a:pathLst>
                <a:path h="782193" w="3532783">
                  <a:moveTo>
                    <a:pt x="0" y="0"/>
                  </a:moveTo>
                  <a:lnTo>
                    <a:pt x="3532783" y="0"/>
                  </a:lnTo>
                  <a:lnTo>
                    <a:pt x="3532783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3532783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Model Training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828955" y="6090048"/>
            <a:ext cx="9395966" cy="19050"/>
            <a:chOff x="0" y="0"/>
            <a:chExt cx="12527955" cy="254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527915" cy="25400"/>
            </a:xfrm>
            <a:custGeom>
              <a:avLst/>
              <a:gdLst/>
              <a:ahLst/>
              <a:cxnLst/>
              <a:rect r="r" b="b" t="t" l="l"/>
              <a:pathLst>
                <a:path h="25400" w="1252791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name="Freeform 29" id="29" descr="preencoded.png"/>
          <p:cNvSpPr/>
          <p:nvPr/>
        </p:nvSpPr>
        <p:spPr>
          <a:xfrm flipH="false" flipV="false" rot="0">
            <a:off x="1032868" y="6144518"/>
            <a:ext cx="8070205" cy="1633686"/>
          </a:xfrm>
          <a:custGeom>
            <a:avLst/>
            <a:gdLst/>
            <a:ahLst/>
            <a:cxnLst/>
            <a:rect r="r" b="b" t="t" l="l"/>
            <a:pathLst>
              <a:path h="1633686" w="8070205">
                <a:moveTo>
                  <a:pt x="0" y="0"/>
                </a:moveTo>
                <a:lnTo>
                  <a:pt x="8070204" y="0"/>
                </a:lnTo>
                <a:lnTo>
                  <a:pt x="8070204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56" r="0" b="-156"/>
            </a:stretch>
          </a:blipFill>
        </p:spPr>
      </p:sp>
      <p:grpSp>
        <p:nvGrpSpPr>
          <p:cNvPr name="Group 30" id="30"/>
          <p:cNvGrpSpPr/>
          <p:nvPr/>
        </p:nvGrpSpPr>
        <p:grpSpPr>
          <a:xfrm rot="0">
            <a:off x="4868466" y="6712149"/>
            <a:ext cx="398710" cy="602853"/>
            <a:chOff x="0" y="0"/>
            <a:chExt cx="531613" cy="80380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531613" cy="803804"/>
            </a:xfrm>
            <a:custGeom>
              <a:avLst/>
              <a:gdLst/>
              <a:ahLst/>
              <a:cxnLst/>
              <a:rect r="r" b="b" t="t" l="l"/>
              <a:pathLst>
                <a:path h="803804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803804"/>
                  </a:lnTo>
                  <a:lnTo>
                    <a:pt x="0" y="8038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80975"/>
              <a:ext cx="531613" cy="9847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386590" y="6739830"/>
            <a:ext cx="3264843" cy="586645"/>
            <a:chOff x="0" y="0"/>
            <a:chExt cx="4353123" cy="78219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353123" cy="782193"/>
            </a:xfrm>
            <a:custGeom>
              <a:avLst/>
              <a:gdLst/>
              <a:ahLst/>
              <a:cxnLst/>
              <a:rect r="r" b="b" t="t" l="l"/>
              <a:pathLst>
                <a:path h="782193" w="4353123">
                  <a:moveTo>
                    <a:pt x="0" y="0"/>
                  </a:moveTo>
                  <a:lnTo>
                    <a:pt x="4353123" y="0"/>
                  </a:lnTo>
                  <a:lnTo>
                    <a:pt x="4353123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4353123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Feature Extraction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92237" y="8097142"/>
            <a:ext cx="16303526" cy="999140"/>
            <a:chOff x="0" y="0"/>
            <a:chExt cx="21738035" cy="1332186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1738034" cy="1332186"/>
            </a:xfrm>
            <a:custGeom>
              <a:avLst/>
              <a:gdLst/>
              <a:ahLst/>
              <a:cxnLst/>
              <a:rect r="r" b="b" t="t" l="l"/>
              <a:pathLst>
                <a:path h="1332186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1332186"/>
                  </a:lnTo>
                  <a:lnTo>
                    <a:pt x="0" y="13321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52400"/>
              <a:ext cx="21738035" cy="148458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51"/>
                </a:lnSpc>
              </a:pPr>
              <a:r>
                <a:rPr lang="en-US" sz="24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Process involves data pre-processing, feature extraction, model training, evaluation, and deployment. TF-IDF allows the classification model to analyze patterns and distinguish spam messages from legitimate emails effectively.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7" y="1443781"/>
            <a:ext cx="11731526" cy="1955919"/>
            <a:chOff x="0" y="0"/>
            <a:chExt cx="15642035" cy="26078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642034" cy="2607892"/>
            </a:xfrm>
            <a:custGeom>
              <a:avLst/>
              <a:gdLst/>
              <a:ahLst/>
              <a:cxnLst/>
              <a:rect r="r" b="b" t="t" l="l"/>
              <a:pathLst>
                <a:path h="2607892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2607892"/>
                  </a:lnTo>
                  <a:lnTo>
                    <a:pt x="0" y="26078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42875"/>
              <a:ext cx="15642035" cy="27507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Experimentation and Methods Overview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8" y="3690491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984474" y="3640931"/>
            <a:ext cx="3544044" cy="586645"/>
            <a:chOff x="0" y="0"/>
            <a:chExt cx="4725392" cy="7821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Clear Methodology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992238" y="529932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984474" y="5249764"/>
            <a:ext cx="3656260" cy="586645"/>
            <a:chOff x="0" y="0"/>
            <a:chExt cx="4875013" cy="78219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75013" cy="782193"/>
            </a:xfrm>
            <a:custGeom>
              <a:avLst/>
              <a:gdLst/>
              <a:ahLst/>
              <a:cxnLst/>
              <a:rect r="r" b="b" t="t" l="l"/>
              <a:pathLst>
                <a:path h="782193" w="4875013">
                  <a:moveTo>
                    <a:pt x="0" y="0"/>
                  </a:moveTo>
                  <a:lnTo>
                    <a:pt x="4875013" y="0"/>
                  </a:lnTo>
                  <a:lnTo>
                    <a:pt x="4875013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4875013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Effective Techniques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992238" y="6908155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984474" y="6858595"/>
            <a:ext cx="3987105" cy="586645"/>
            <a:chOff x="0" y="0"/>
            <a:chExt cx="5316140" cy="78219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316140" cy="782193"/>
            </a:xfrm>
            <a:custGeom>
              <a:avLst/>
              <a:gdLst/>
              <a:ahLst/>
              <a:cxnLst/>
              <a:rect r="r" b="b" t="t" l="l"/>
              <a:pathLst>
                <a:path h="782193" w="5316140">
                  <a:moveTo>
                    <a:pt x="0" y="0"/>
                  </a:moveTo>
                  <a:lnTo>
                    <a:pt x="5316140" y="0"/>
                  </a:lnTo>
                  <a:lnTo>
                    <a:pt x="5316140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85725"/>
              <a:ext cx="5316140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Accurate Classification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92237" y="7935814"/>
            <a:ext cx="11731526" cy="943178"/>
            <a:chOff x="0" y="0"/>
            <a:chExt cx="15642035" cy="125757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642034" cy="1257571"/>
            </a:xfrm>
            <a:custGeom>
              <a:avLst/>
              <a:gdLst/>
              <a:ahLst/>
              <a:cxnLst/>
              <a:rect r="r" b="b" t="t" l="l"/>
              <a:pathLst>
                <a:path h="1257571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1257571"/>
                  </a:lnTo>
                  <a:lnTo>
                    <a:pt x="0" y="12575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42875"/>
              <a:ext cx="15642035" cy="140044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88"/>
                </a:lnSpc>
              </a:pPr>
              <a:r>
                <a:rPr lang="en-US" sz="23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Using machine learning with TF-IDF for feature extraction and Logistic Regression for classification. This approach enhances performance and ensures effective spam detection.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564237" y="1837135"/>
            <a:ext cx="11731526" cy="1955919"/>
            <a:chOff x="0" y="0"/>
            <a:chExt cx="15642035" cy="26078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642034" cy="2607892"/>
            </a:xfrm>
            <a:custGeom>
              <a:avLst/>
              <a:gdLst/>
              <a:ahLst/>
              <a:cxnLst/>
              <a:rect r="r" b="b" t="t" l="l"/>
              <a:pathLst>
                <a:path h="2607892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2607892"/>
                  </a:lnTo>
                  <a:lnTo>
                    <a:pt x="0" y="26078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42875"/>
              <a:ext cx="15642035" cy="27507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Tackling Spam with Machine Learning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59475" y="4348460"/>
            <a:ext cx="647402" cy="647402"/>
            <a:chOff x="0" y="0"/>
            <a:chExt cx="863203" cy="8632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name="Freeform 12" id="12" descr="preencoded.png"/>
          <p:cNvSpPr/>
          <p:nvPr/>
        </p:nvSpPr>
        <p:spPr>
          <a:xfrm flipH="false" flipV="false" rot="0">
            <a:off x="5670575" y="4406354"/>
            <a:ext cx="425203" cy="531614"/>
          </a:xfrm>
          <a:custGeom>
            <a:avLst/>
            <a:gdLst/>
            <a:ahLst/>
            <a:cxnLst/>
            <a:rect r="r" b="b" t="t" l="l"/>
            <a:pathLst>
              <a:path h="531614" w="425203">
                <a:moveTo>
                  <a:pt x="0" y="0"/>
                </a:moveTo>
                <a:lnTo>
                  <a:pt x="425202" y="0"/>
                </a:lnTo>
                <a:lnTo>
                  <a:pt x="425202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3" t="0" r="-233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6485632" y="4353222"/>
            <a:ext cx="3544044" cy="586645"/>
            <a:chOff x="0" y="0"/>
            <a:chExt cx="4725392" cy="78219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Text Classification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85632" y="4966246"/>
            <a:ext cx="4802684" cy="2102851"/>
            <a:chOff x="0" y="0"/>
            <a:chExt cx="6403578" cy="28038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403579" cy="2803802"/>
            </a:xfrm>
            <a:custGeom>
              <a:avLst/>
              <a:gdLst/>
              <a:ahLst/>
              <a:cxnLst/>
              <a:rect r="r" b="b" t="t" l="l"/>
              <a:pathLst>
                <a:path h="2803802" w="6403579">
                  <a:moveTo>
                    <a:pt x="0" y="0"/>
                  </a:moveTo>
                  <a:lnTo>
                    <a:pt x="6403579" y="0"/>
                  </a:lnTo>
                  <a:lnTo>
                    <a:pt x="6403579" y="2803802"/>
                  </a:lnTo>
                  <a:lnTo>
                    <a:pt x="0" y="28038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61925"/>
              <a:ext cx="6403578" cy="29657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Essential for filtering incoming emails. Determines if an email should go to the inbox or spam folder.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567071" y="4348460"/>
            <a:ext cx="647402" cy="647402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11678171" y="4406354"/>
            <a:ext cx="425203" cy="531614"/>
          </a:xfrm>
          <a:custGeom>
            <a:avLst/>
            <a:gdLst/>
            <a:ahLst/>
            <a:cxnLst/>
            <a:rect r="r" b="b" t="t" l="l"/>
            <a:pathLst>
              <a:path h="531614" w="425203">
                <a:moveTo>
                  <a:pt x="0" y="0"/>
                </a:moveTo>
                <a:lnTo>
                  <a:pt x="425203" y="0"/>
                </a:lnTo>
                <a:lnTo>
                  <a:pt x="425203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33" t="0" r="-233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2493229" y="4353222"/>
            <a:ext cx="3544044" cy="586645"/>
            <a:chOff x="0" y="0"/>
            <a:chExt cx="4725392" cy="78219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Machine Learning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493229" y="4966246"/>
            <a:ext cx="4802684" cy="1569451"/>
            <a:chOff x="0" y="0"/>
            <a:chExt cx="6403578" cy="209260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403579" cy="2092602"/>
            </a:xfrm>
            <a:custGeom>
              <a:avLst/>
              <a:gdLst/>
              <a:ahLst/>
              <a:cxnLst/>
              <a:rect r="r" b="b" t="t" l="l"/>
              <a:pathLst>
                <a:path h="2092602" w="6403579">
                  <a:moveTo>
                    <a:pt x="0" y="0"/>
                  </a:moveTo>
                  <a:lnTo>
                    <a:pt x="6403579" y="0"/>
                  </a:lnTo>
                  <a:lnTo>
                    <a:pt x="6403579" y="2092602"/>
                  </a:lnTo>
                  <a:lnTo>
                    <a:pt x="0" y="20926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61925"/>
              <a:ext cx="6403578" cy="22545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Enables automatic classification of text. Uses pre-labelled text to identify patterns.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5559475" y="6924824"/>
            <a:ext cx="647402" cy="647403"/>
            <a:chOff x="0" y="0"/>
            <a:chExt cx="863203" cy="86320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sp>
        <p:nvSpPr>
          <p:cNvPr name="Freeform 32" id="32" descr="preencoded.png"/>
          <p:cNvSpPr/>
          <p:nvPr/>
        </p:nvSpPr>
        <p:spPr>
          <a:xfrm flipH="false" flipV="false" rot="0">
            <a:off x="5670575" y="6982717"/>
            <a:ext cx="425203" cy="531614"/>
          </a:xfrm>
          <a:custGeom>
            <a:avLst/>
            <a:gdLst/>
            <a:ahLst/>
            <a:cxnLst/>
            <a:rect r="r" b="b" t="t" l="l"/>
            <a:pathLst>
              <a:path h="531614" w="425203">
                <a:moveTo>
                  <a:pt x="0" y="0"/>
                </a:moveTo>
                <a:lnTo>
                  <a:pt x="425202" y="0"/>
                </a:lnTo>
                <a:lnTo>
                  <a:pt x="425202" y="531614"/>
                </a:lnTo>
                <a:lnTo>
                  <a:pt x="0" y="5316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3" t="0" r="-233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6485632" y="6929586"/>
            <a:ext cx="3544044" cy="586645"/>
            <a:chOff x="0" y="0"/>
            <a:chExt cx="4725392" cy="78219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Feature Extraction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485632" y="7542610"/>
            <a:ext cx="10810131" cy="1036051"/>
            <a:chOff x="0" y="0"/>
            <a:chExt cx="14413508" cy="138140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4413508" cy="1381402"/>
            </a:xfrm>
            <a:custGeom>
              <a:avLst/>
              <a:gdLst/>
              <a:ahLst/>
              <a:cxnLst/>
              <a:rect r="r" b="b" t="t" l="l"/>
              <a:pathLst>
                <a:path h="1381402" w="14413508">
                  <a:moveTo>
                    <a:pt x="0" y="0"/>
                  </a:moveTo>
                  <a:lnTo>
                    <a:pt x="14413508" y="0"/>
                  </a:lnTo>
                  <a:lnTo>
                    <a:pt x="14413508" y="1381402"/>
                  </a:lnTo>
                  <a:lnTo>
                    <a:pt x="0" y="1381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61925"/>
              <a:ext cx="14413508" cy="15433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Converts text into numerical representations (vectors). Reflects word frequencies in a dictionary.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877467" y="1028700"/>
            <a:ext cx="9961066" cy="1079619"/>
            <a:chOff x="0" y="0"/>
            <a:chExt cx="13281422" cy="14394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281422" cy="1439492"/>
            </a:xfrm>
            <a:custGeom>
              <a:avLst/>
              <a:gdLst/>
              <a:ahLst/>
              <a:cxnLst/>
              <a:rect r="r" b="b" t="t" l="l"/>
              <a:pathLst>
                <a:path h="1439492" w="13281422">
                  <a:moveTo>
                    <a:pt x="0" y="0"/>
                  </a:moveTo>
                  <a:lnTo>
                    <a:pt x="13281422" y="0"/>
                  </a:lnTo>
                  <a:lnTo>
                    <a:pt x="13281422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42875"/>
              <a:ext cx="13281422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Results: Model Performance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49206" y="2563728"/>
            <a:ext cx="11731526" cy="1516559"/>
            <a:chOff x="0" y="0"/>
            <a:chExt cx="15642035" cy="20220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642034" cy="2022079"/>
            </a:xfrm>
            <a:custGeom>
              <a:avLst/>
              <a:gdLst/>
              <a:ahLst/>
              <a:cxnLst/>
              <a:rect r="r" b="b" t="t" l="l"/>
              <a:pathLst>
                <a:path h="2022079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2022079"/>
                  </a:lnTo>
                  <a:lnTo>
                    <a:pt x="0" y="20220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15642035" cy="20316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7312"/>
                </a:lnSpc>
              </a:pPr>
              <a:r>
                <a:rPr lang="en-US" sz="7312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99.30%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49206" y="3853473"/>
            <a:ext cx="11731526" cy="453629"/>
            <a:chOff x="0" y="0"/>
            <a:chExt cx="15642035" cy="6048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642034" cy="604838"/>
            </a:xfrm>
            <a:custGeom>
              <a:avLst/>
              <a:gdLst/>
              <a:ahLst/>
              <a:cxnLst/>
              <a:rect r="r" b="b" t="t" l="l"/>
              <a:pathLst>
                <a:path h="604838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15642035" cy="7381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Training Accuracy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9206" y="4760432"/>
            <a:ext cx="11731526" cy="1516559"/>
            <a:chOff x="0" y="0"/>
            <a:chExt cx="15642035" cy="202207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642034" cy="2022079"/>
            </a:xfrm>
            <a:custGeom>
              <a:avLst/>
              <a:gdLst/>
              <a:ahLst/>
              <a:cxnLst/>
              <a:rect r="r" b="b" t="t" l="l"/>
              <a:pathLst>
                <a:path h="2022079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2022079"/>
                  </a:lnTo>
                  <a:lnTo>
                    <a:pt x="0" y="20220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15642035" cy="20316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7312"/>
                </a:lnSpc>
              </a:pPr>
              <a:r>
                <a:rPr lang="en-US" sz="7312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96.77%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49206" y="6050177"/>
            <a:ext cx="11731526" cy="453629"/>
            <a:chOff x="0" y="0"/>
            <a:chExt cx="15642035" cy="60483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642034" cy="604838"/>
            </a:xfrm>
            <a:custGeom>
              <a:avLst/>
              <a:gdLst/>
              <a:ahLst/>
              <a:cxnLst/>
              <a:rect r="r" b="b" t="t" l="l"/>
              <a:pathLst>
                <a:path h="604838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33350"/>
              <a:ext cx="15642035" cy="7381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Testing Accuracy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8700" y="7381557"/>
            <a:ext cx="11800800" cy="1443038"/>
            <a:chOff x="0" y="0"/>
            <a:chExt cx="15642035" cy="191275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5642034" cy="1912755"/>
            </a:xfrm>
            <a:custGeom>
              <a:avLst/>
              <a:gdLst/>
              <a:ahLst/>
              <a:cxnLst/>
              <a:rect r="r" b="b" t="t" l="l"/>
              <a:pathLst>
                <a:path h="1912755" w="15642034">
                  <a:moveTo>
                    <a:pt x="0" y="0"/>
                  </a:moveTo>
                  <a:lnTo>
                    <a:pt x="15642034" y="0"/>
                  </a:lnTo>
                  <a:lnTo>
                    <a:pt x="15642034" y="1912755"/>
                  </a:lnTo>
                  <a:lnTo>
                    <a:pt x="0" y="19127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61925"/>
              <a:ext cx="15642035" cy="207468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397"/>
                </a:lnSpc>
              </a:pPr>
              <a:r>
                <a:rPr lang="en-US" sz="2700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Logistic Regression model demonstrated high accuracy on both training and testing datasets. It indicates the model generalizes well to unseen data.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t="0" r="-1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961992" y="4520932"/>
            <a:ext cx="13686830" cy="1079619"/>
            <a:chOff x="0" y="0"/>
            <a:chExt cx="18249107" cy="14394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249106" cy="1439492"/>
            </a:xfrm>
            <a:custGeom>
              <a:avLst/>
              <a:gdLst/>
              <a:ahLst/>
              <a:cxnLst/>
              <a:rect r="r" b="b" t="t" l="l"/>
              <a:pathLst>
                <a:path h="1439492" w="18249106">
                  <a:moveTo>
                    <a:pt x="0" y="0"/>
                  </a:moveTo>
                  <a:lnTo>
                    <a:pt x="18249106" y="0"/>
                  </a:lnTo>
                  <a:lnTo>
                    <a:pt x="18249106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42875"/>
              <a:ext cx="18249107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Conclusion and Future Enhancements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87475" y="6438751"/>
            <a:ext cx="5254973" cy="1038522"/>
            <a:chOff x="0" y="0"/>
            <a:chExt cx="7006630" cy="13846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6994017" cy="1371981"/>
            </a:xfrm>
            <a:custGeom>
              <a:avLst/>
              <a:gdLst/>
              <a:ahLst/>
              <a:cxnLst/>
              <a:rect r="r" b="b" t="t" l="l"/>
              <a:pathLst>
                <a:path h="1371981" w="6994017">
                  <a:moveTo>
                    <a:pt x="0" y="158750"/>
                  </a:moveTo>
                  <a:cubicBezTo>
                    <a:pt x="0" y="71120"/>
                    <a:pt x="71628" y="0"/>
                    <a:pt x="160020" y="0"/>
                  </a:cubicBezTo>
                  <a:lnTo>
                    <a:pt x="6833997" y="0"/>
                  </a:lnTo>
                  <a:cubicBezTo>
                    <a:pt x="6922389" y="0"/>
                    <a:pt x="6994017" y="71120"/>
                    <a:pt x="6994017" y="158750"/>
                  </a:cubicBezTo>
                  <a:lnTo>
                    <a:pt x="6994017" y="1213231"/>
                  </a:lnTo>
                  <a:cubicBezTo>
                    <a:pt x="6994017" y="1300861"/>
                    <a:pt x="6922389" y="1371981"/>
                    <a:pt x="6833997" y="1371981"/>
                  </a:cubicBezTo>
                  <a:lnTo>
                    <a:pt x="160020" y="1371981"/>
                  </a:lnTo>
                  <a:cubicBezTo>
                    <a:pt x="71628" y="1371981"/>
                    <a:pt x="0" y="1300861"/>
                    <a:pt x="0" y="1213231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006717" cy="1384681"/>
            </a:xfrm>
            <a:custGeom>
              <a:avLst/>
              <a:gdLst/>
              <a:ahLst/>
              <a:cxnLst/>
              <a:rect r="r" b="b" t="t" l="l"/>
              <a:pathLst>
                <a:path h="1384681" w="7006717">
                  <a:moveTo>
                    <a:pt x="0" y="165100"/>
                  </a:moveTo>
                  <a:cubicBezTo>
                    <a:pt x="0" y="73914"/>
                    <a:pt x="74549" y="0"/>
                    <a:pt x="166370" y="0"/>
                  </a:cubicBezTo>
                  <a:lnTo>
                    <a:pt x="6840347" y="0"/>
                  </a:lnTo>
                  <a:lnTo>
                    <a:pt x="6840347" y="6350"/>
                  </a:lnTo>
                  <a:lnTo>
                    <a:pt x="6840347" y="0"/>
                  </a:lnTo>
                  <a:cubicBezTo>
                    <a:pt x="6932168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1219581"/>
                  </a:lnTo>
                  <a:lnTo>
                    <a:pt x="7000367" y="1219581"/>
                  </a:lnTo>
                  <a:lnTo>
                    <a:pt x="7006717" y="1219581"/>
                  </a:lnTo>
                  <a:cubicBezTo>
                    <a:pt x="7006717" y="1310767"/>
                    <a:pt x="6932168" y="1384681"/>
                    <a:pt x="6840347" y="1384681"/>
                  </a:cubicBezTo>
                  <a:lnTo>
                    <a:pt x="6840347" y="1378331"/>
                  </a:lnTo>
                  <a:lnTo>
                    <a:pt x="6840347" y="1384681"/>
                  </a:lnTo>
                  <a:lnTo>
                    <a:pt x="166370" y="1384681"/>
                  </a:lnTo>
                  <a:lnTo>
                    <a:pt x="166370" y="1378331"/>
                  </a:lnTo>
                  <a:lnTo>
                    <a:pt x="166370" y="1384681"/>
                  </a:lnTo>
                  <a:cubicBezTo>
                    <a:pt x="74549" y="1384681"/>
                    <a:pt x="0" y="1310767"/>
                    <a:pt x="0" y="121958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219581"/>
                  </a:lnTo>
                  <a:lnTo>
                    <a:pt x="6350" y="1219581"/>
                  </a:lnTo>
                  <a:lnTo>
                    <a:pt x="12700" y="1219581"/>
                  </a:lnTo>
                  <a:cubicBezTo>
                    <a:pt x="12700" y="1303782"/>
                    <a:pt x="81407" y="1371981"/>
                    <a:pt x="166370" y="1371981"/>
                  </a:cubicBezTo>
                  <a:lnTo>
                    <a:pt x="6840347" y="1371981"/>
                  </a:lnTo>
                  <a:cubicBezTo>
                    <a:pt x="6925183" y="1371981"/>
                    <a:pt x="6994017" y="1303655"/>
                    <a:pt x="6994017" y="1219581"/>
                  </a:cubicBezTo>
                  <a:lnTo>
                    <a:pt x="6994017" y="165100"/>
                  </a:lnTo>
                  <a:cubicBezTo>
                    <a:pt x="6994017" y="80899"/>
                    <a:pt x="6925310" y="12700"/>
                    <a:pt x="6840347" y="12700"/>
                  </a:cubicBezTo>
                  <a:lnTo>
                    <a:pt x="166370" y="12700"/>
                  </a:lnTo>
                  <a:lnTo>
                    <a:pt x="166370" y="6350"/>
                  </a:lnTo>
                  <a:lnTo>
                    <a:pt x="166370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619994" y="6692995"/>
            <a:ext cx="3989934" cy="528161"/>
            <a:chOff x="0" y="0"/>
            <a:chExt cx="5319912" cy="7042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19912" cy="704215"/>
            </a:xfrm>
            <a:custGeom>
              <a:avLst/>
              <a:gdLst/>
              <a:ahLst/>
              <a:cxnLst/>
              <a:rect r="r" b="b" t="t" l="l"/>
              <a:pathLst>
                <a:path h="704215" w="5319912">
                  <a:moveTo>
                    <a:pt x="0" y="0"/>
                  </a:moveTo>
                  <a:lnTo>
                    <a:pt x="5319912" y="0"/>
                  </a:lnTo>
                  <a:lnTo>
                    <a:pt x="5319912" y="704215"/>
                  </a:lnTo>
                  <a:lnTo>
                    <a:pt x="0" y="70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5319912" cy="780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Future: Deep Learning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516440" y="6438751"/>
            <a:ext cx="5254973" cy="1038522"/>
            <a:chOff x="0" y="0"/>
            <a:chExt cx="7006630" cy="13846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6994017" cy="1371981"/>
            </a:xfrm>
            <a:custGeom>
              <a:avLst/>
              <a:gdLst/>
              <a:ahLst/>
              <a:cxnLst/>
              <a:rect r="r" b="b" t="t" l="l"/>
              <a:pathLst>
                <a:path h="1371981" w="6994017">
                  <a:moveTo>
                    <a:pt x="0" y="158750"/>
                  </a:moveTo>
                  <a:cubicBezTo>
                    <a:pt x="0" y="71120"/>
                    <a:pt x="71628" y="0"/>
                    <a:pt x="160020" y="0"/>
                  </a:cubicBezTo>
                  <a:lnTo>
                    <a:pt x="6833997" y="0"/>
                  </a:lnTo>
                  <a:cubicBezTo>
                    <a:pt x="6922389" y="0"/>
                    <a:pt x="6994017" y="71120"/>
                    <a:pt x="6994017" y="158750"/>
                  </a:cubicBezTo>
                  <a:lnTo>
                    <a:pt x="6994017" y="1213231"/>
                  </a:lnTo>
                  <a:cubicBezTo>
                    <a:pt x="6994017" y="1300861"/>
                    <a:pt x="6922389" y="1371981"/>
                    <a:pt x="6833997" y="1371981"/>
                  </a:cubicBezTo>
                  <a:lnTo>
                    <a:pt x="160020" y="1371981"/>
                  </a:lnTo>
                  <a:cubicBezTo>
                    <a:pt x="71628" y="1371981"/>
                    <a:pt x="0" y="1300861"/>
                    <a:pt x="0" y="1213231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006717" cy="1384681"/>
            </a:xfrm>
            <a:custGeom>
              <a:avLst/>
              <a:gdLst/>
              <a:ahLst/>
              <a:cxnLst/>
              <a:rect r="r" b="b" t="t" l="l"/>
              <a:pathLst>
                <a:path h="1384681" w="7006717">
                  <a:moveTo>
                    <a:pt x="0" y="165100"/>
                  </a:moveTo>
                  <a:cubicBezTo>
                    <a:pt x="0" y="73914"/>
                    <a:pt x="74549" y="0"/>
                    <a:pt x="166370" y="0"/>
                  </a:cubicBezTo>
                  <a:lnTo>
                    <a:pt x="6840347" y="0"/>
                  </a:lnTo>
                  <a:lnTo>
                    <a:pt x="6840347" y="6350"/>
                  </a:lnTo>
                  <a:lnTo>
                    <a:pt x="6840347" y="0"/>
                  </a:lnTo>
                  <a:cubicBezTo>
                    <a:pt x="6932168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1219581"/>
                  </a:lnTo>
                  <a:lnTo>
                    <a:pt x="7000367" y="1219581"/>
                  </a:lnTo>
                  <a:lnTo>
                    <a:pt x="7006717" y="1219581"/>
                  </a:lnTo>
                  <a:cubicBezTo>
                    <a:pt x="7006717" y="1310767"/>
                    <a:pt x="6932168" y="1384681"/>
                    <a:pt x="6840347" y="1384681"/>
                  </a:cubicBezTo>
                  <a:lnTo>
                    <a:pt x="6840347" y="1378331"/>
                  </a:lnTo>
                  <a:lnTo>
                    <a:pt x="6840347" y="1384681"/>
                  </a:lnTo>
                  <a:lnTo>
                    <a:pt x="166370" y="1384681"/>
                  </a:lnTo>
                  <a:lnTo>
                    <a:pt x="166370" y="1378331"/>
                  </a:lnTo>
                  <a:lnTo>
                    <a:pt x="166370" y="1384681"/>
                  </a:lnTo>
                  <a:cubicBezTo>
                    <a:pt x="74549" y="1384681"/>
                    <a:pt x="0" y="1310767"/>
                    <a:pt x="0" y="121958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219581"/>
                  </a:lnTo>
                  <a:lnTo>
                    <a:pt x="6350" y="1219581"/>
                  </a:lnTo>
                  <a:lnTo>
                    <a:pt x="12700" y="1219581"/>
                  </a:lnTo>
                  <a:cubicBezTo>
                    <a:pt x="12700" y="1303782"/>
                    <a:pt x="81407" y="1371981"/>
                    <a:pt x="166370" y="1371981"/>
                  </a:cubicBezTo>
                  <a:lnTo>
                    <a:pt x="6840347" y="1371981"/>
                  </a:lnTo>
                  <a:cubicBezTo>
                    <a:pt x="6925183" y="1371981"/>
                    <a:pt x="6994017" y="1303655"/>
                    <a:pt x="6994017" y="1219581"/>
                  </a:cubicBezTo>
                  <a:lnTo>
                    <a:pt x="6994017" y="165100"/>
                  </a:lnTo>
                  <a:cubicBezTo>
                    <a:pt x="6994017" y="80899"/>
                    <a:pt x="6925310" y="12700"/>
                    <a:pt x="6840347" y="12700"/>
                  </a:cubicBezTo>
                  <a:lnTo>
                    <a:pt x="166370" y="12700"/>
                  </a:lnTo>
                  <a:lnTo>
                    <a:pt x="166370" y="6350"/>
                  </a:lnTo>
                  <a:lnTo>
                    <a:pt x="166370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7520807" y="6692995"/>
            <a:ext cx="3544044" cy="528161"/>
            <a:chOff x="0" y="0"/>
            <a:chExt cx="4725392" cy="70421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25392" cy="704215"/>
            </a:xfrm>
            <a:custGeom>
              <a:avLst/>
              <a:gdLst/>
              <a:ahLst/>
              <a:cxnLst/>
              <a:rect r="r" b="b" t="t" l="l"/>
              <a:pathLst>
                <a:path h="704215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04215"/>
                  </a:lnTo>
                  <a:lnTo>
                    <a:pt x="0" y="70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76200"/>
              <a:ext cx="4725392" cy="780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Real-Time Filtering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045404" y="6438751"/>
            <a:ext cx="5254973" cy="1038522"/>
            <a:chOff x="0" y="0"/>
            <a:chExt cx="7006630" cy="138469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6994017" cy="1371981"/>
            </a:xfrm>
            <a:custGeom>
              <a:avLst/>
              <a:gdLst/>
              <a:ahLst/>
              <a:cxnLst/>
              <a:rect r="r" b="b" t="t" l="l"/>
              <a:pathLst>
                <a:path h="1371981" w="6994017">
                  <a:moveTo>
                    <a:pt x="0" y="158750"/>
                  </a:moveTo>
                  <a:cubicBezTo>
                    <a:pt x="0" y="71120"/>
                    <a:pt x="71628" y="0"/>
                    <a:pt x="160020" y="0"/>
                  </a:cubicBezTo>
                  <a:lnTo>
                    <a:pt x="6833997" y="0"/>
                  </a:lnTo>
                  <a:cubicBezTo>
                    <a:pt x="6922389" y="0"/>
                    <a:pt x="6994017" y="71120"/>
                    <a:pt x="6994017" y="158750"/>
                  </a:cubicBezTo>
                  <a:lnTo>
                    <a:pt x="6994017" y="1213231"/>
                  </a:lnTo>
                  <a:cubicBezTo>
                    <a:pt x="6994017" y="1300861"/>
                    <a:pt x="6922389" y="1371981"/>
                    <a:pt x="6833997" y="1371981"/>
                  </a:cubicBezTo>
                  <a:lnTo>
                    <a:pt x="160020" y="1371981"/>
                  </a:lnTo>
                  <a:cubicBezTo>
                    <a:pt x="71628" y="1371981"/>
                    <a:pt x="0" y="1300861"/>
                    <a:pt x="0" y="1213231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006717" cy="1384681"/>
            </a:xfrm>
            <a:custGeom>
              <a:avLst/>
              <a:gdLst/>
              <a:ahLst/>
              <a:cxnLst/>
              <a:rect r="r" b="b" t="t" l="l"/>
              <a:pathLst>
                <a:path h="1384681" w="7006717">
                  <a:moveTo>
                    <a:pt x="0" y="165100"/>
                  </a:moveTo>
                  <a:cubicBezTo>
                    <a:pt x="0" y="73914"/>
                    <a:pt x="74549" y="0"/>
                    <a:pt x="166370" y="0"/>
                  </a:cubicBezTo>
                  <a:lnTo>
                    <a:pt x="6840347" y="0"/>
                  </a:lnTo>
                  <a:lnTo>
                    <a:pt x="6840347" y="6350"/>
                  </a:lnTo>
                  <a:lnTo>
                    <a:pt x="6840347" y="0"/>
                  </a:lnTo>
                  <a:cubicBezTo>
                    <a:pt x="6932168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1219581"/>
                  </a:lnTo>
                  <a:lnTo>
                    <a:pt x="7000367" y="1219581"/>
                  </a:lnTo>
                  <a:lnTo>
                    <a:pt x="7006717" y="1219581"/>
                  </a:lnTo>
                  <a:cubicBezTo>
                    <a:pt x="7006717" y="1310767"/>
                    <a:pt x="6932168" y="1384681"/>
                    <a:pt x="6840347" y="1384681"/>
                  </a:cubicBezTo>
                  <a:lnTo>
                    <a:pt x="6840347" y="1378331"/>
                  </a:lnTo>
                  <a:lnTo>
                    <a:pt x="6840347" y="1384681"/>
                  </a:lnTo>
                  <a:lnTo>
                    <a:pt x="166370" y="1384681"/>
                  </a:lnTo>
                  <a:lnTo>
                    <a:pt x="166370" y="1378331"/>
                  </a:lnTo>
                  <a:lnTo>
                    <a:pt x="166370" y="1384681"/>
                  </a:lnTo>
                  <a:cubicBezTo>
                    <a:pt x="74549" y="1384681"/>
                    <a:pt x="0" y="1310767"/>
                    <a:pt x="0" y="1219581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1219581"/>
                  </a:lnTo>
                  <a:lnTo>
                    <a:pt x="6350" y="1219581"/>
                  </a:lnTo>
                  <a:lnTo>
                    <a:pt x="12700" y="1219581"/>
                  </a:lnTo>
                  <a:cubicBezTo>
                    <a:pt x="12700" y="1303782"/>
                    <a:pt x="81407" y="1371981"/>
                    <a:pt x="166370" y="1371981"/>
                  </a:cubicBezTo>
                  <a:lnTo>
                    <a:pt x="6840347" y="1371981"/>
                  </a:lnTo>
                  <a:cubicBezTo>
                    <a:pt x="6925183" y="1371981"/>
                    <a:pt x="6994017" y="1303655"/>
                    <a:pt x="6994017" y="1219581"/>
                  </a:cubicBezTo>
                  <a:lnTo>
                    <a:pt x="6994017" y="165100"/>
                  </a:lnTo>
                  <a:cubicBezTo>
                    <a:pt x="6994017" y="80899"/>
                    <a:pt x="6925310" y="12700"/>
                    <a:pt x="6840347" y="12700"/>
                  </a:cubicBezTo>
                  <a:lnTo>
                    <a:pt x="166370" y="12700"/>
                  </a:lnTo>
                  <a:lnTo>
                    <a:pt x="166370" y="6350"/>
                  </a:lnTo>
                  <a:lnTo>
                    <a:pt x="166370" y="12700"/>
                  </a:lnTo>
                  <a:cubicBezTo>
                    <a:pt x="81407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3047762" y="6692995"/>
            <a:ext cx="3329781" cy="537158"/>
            <a:chOff x="0" y="0"/>
            <a:chExt cx="4725392" cy="76229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725392" cy="762297"/>
            </a:xfrm>
            <a:custGeom>
              <a:avLst/>
              <a:gdLst/>
              <a:ahLst/>
              <a:cxnLst/>
              <a:rect r="r" b="b" t="t" l="l"/>
              <a:pathLst>
                <a:path h="762297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62297"/>
                  </a:lnTo>
                  <a:lnTo>
                    <a:pt x="0" y="7622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76200"/>
              <a:ext cx="4725392" cy="838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Adaptive Learning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60950" y="7744738"/>
            <a:ext cx="16165952" cy="1513562"/>
            <a:chOff x="0" y="0"/>
            <a:chExt cx="21738035" cy="203525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1738034" cy="2035257"/>
            </a:xfrm>
            <a:custGeom>
              <a:avLst/>
              <a:gdLst/>
              <a:ahLst/>
              <a:cxnLst/>
              <a:rect r="r" b="b" t="t" l="l"/>
              <a:pathLst>
                <a:path h="203525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2035257"/>
                  </a:lnTo>
                  <a:lnTo>
                    <a:pt x="0" y="20352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80975"/>
              <a:ext cx="21738035" cy="22162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85"/>
                </a:lnSpc>
              </a:pPr>
              <a:r>
                <a:rPr lang="en-US" sz="299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email spam detection system is effective, providing a foundation for future advancements. Incorporating deep learning, real-time filtering, and adaptive learning will enhance the system.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92237" y="1028700"/>
            <a:ext cx="14851261" cy="1079619"/>
            <a:chOff x="0" y="0"/>
            <a:chExt cx="19801682" cy="14394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801681" cy="1439492"/>
            </a:xfrm>
            <a:custGeom>
              <a:avLst/>
              <a:gdLst/>
              <a:ahLst/>
              <a:cxnLst/>
              <a:rect r="r" b="b" t="t" l="l"/>
              <a:pathLst>
                <a:path h="1439492" w="19801681">
                  <a:moveTo>
                    <a:pt x="0" y="0"/>
                  </a:moveTo>
                  <a:lnTo>
                    <a:pt x="19801681" y="0"/>
                  </a:lnTo>
                  <a:lnTo>
                    <a:pt x="19801681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42875"/>
              <a:ext cx="19801682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Introduction: The Growing Spam Problem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2238" y="2512070"/>
            <a:ext cx="3544044" cy="528161"/>
            <a:chOff x="0" y="0"/>
            <a:chExt cx="4725392" cy="7042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25392" cy="704215"/>
            </a:xfrm>
            <a:custGeom>
              <a:avLst/>
              <a:gdLst/>
              <a:ahLst/>
              <a:cxnLst/>
              <a:rect r="r" b="b" t="t" l="l"/>
              <a:pathLst>
                <a:path h="704215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04215"/>
                  </a:lnTo>
                  <a:lnTo>
                    <a:pt x="0" y="70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4725392" cy="780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2F0F4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Spam Statistics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3238500"/>
            <a:ext cx="7805886" cy="1681375"/>
            <a:chOff x="0" y="0"/>
            <a:chExt cx="10407848" cy="22418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07848" cy="2241833"/>
            </a:xfrm>
            <a:custGeom>
              <a:avLst/>
              <a:gdLst/>
              <a:ahLst/>
              <a:cxnLst/>
              <a:rect r="r" b="b" t="t" l="l"/>
              <a:pathLst>
                <a:path h="224183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2241833"/>
                  </a:lnTo>
                  <a:lnTo>
                    <a:pt x="0" y="2241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80975"/>
              <a:ext cx="10407848" cy="24228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39"/>
                </a:lnSpc>
              </a:pPr>
              <a:r>
                <a:rPr lang="en-US" sz="27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More than 55% of all emails are spam, and this number continues to increase. Spam includes unwanted advertisements and junk messages.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5276850"/>
            <a:ext cx="4146798" cy="573500"/>
            <a:chOff x="0" y="0"/>
            <a:chExt cx="5529063" cy="76466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529063" cy="764667"/>
            </a:xfrm>
            <a:custGeom>
              <a:avLst/>
              <a:gdLst/>
              <a:ahLst/>
              <a:cxnLst/>
              <a:rect r="r" b="b" t="t" l="l"/>
              <a:pathLst>
                <a:path h="764667" w="5529063">
                  <a:moveTo>
                    <a:pt x="0" y="0"/>
                  </a:moveTo>
                  <a:lnTo>
                    <a:pt x="5529063" y="0"/>
                  </a:lnTo>
                  <a:lnTo>
                    <a:pt x="5529063" y="764667"/>
                  </a:lnTo>
                  <a:lnTo>
                    <a:pt x="0" y="7646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5529063" cy="83134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87"/>
                </a:lnSpc>
              </a:pPr>
              <a:r>
                <a:rPr lang="en-US" sz="2949" b="true">
                  <a:solidFill>
                    <a:srgbClr val="F2F0F4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Issues Caused by Spam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6107525"/>
            <a:ext cx="7805886" cy="538375"/>
            <a:chOff x="0" y="0"/>
            <a:chExt cx="10407848" cy="7178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07848" cy="717833"/>
            </a:xfrm>
            <a:custGeom>
              <a:avLst/>
              <a:gdLst/>
              <a:ahLst/>
              <a:cxnLst/>
              <a:rect r="r" b="b" t="t" l="l"/>
              <a:pathLst>
                <a:path h="71783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717833"/>
                  </a:lnTo>
                  <a:lnTo>
                    <a:pt x="0" y="717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80975"/>
              <a:ext cx="10407848" cy="8988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0388" indent="-210194" lvl="1">
                <a:lnSpc>
                  <a:spcPts val="4539"/>
                </a:lnSpc>
                <a:buFont typeface="Arial"/>
                <a:buChar char="•"/>
              </a:pPr>
              <a:r>
                <a:rPr lang="en-US" sz="27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Harmful or offensive material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6814906"/>
            <a:ext cx="7805886" cy="538375"/>
            <a:chOff x="0" y="0"/>
            <a:chExt cx="10407848" cy="71783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407848" cy="717833"/>
            </a:xfrm>
            <a:custGeom>
              <a:avLst/>
              <a:gdLst/>
              <a:ahLst/>
              <a:cxnLst/>
              <a:rect r="r" b="b" t="t" l="l"/>
              <a:pathLst>
                <a:path h="71783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717833"/>
                  </a:lnTo>
                  <a:lnTo>
                    <a:pt x="0" y="717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80975"/>
              <a:ext cx="10407848" cy="8988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0388" indent="-210194" lvl="1">
                <a:lnSpc>
                  <a:spcPts val="4539"/>
                </a:lnSpc>
                <a:buFont typeface="Arial"/>
                <a:buChar char="•"/>
              </a:pPr>
              <a:r>
                <a:rPr lang="en-US" sz="27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Wasted user time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92237" y="7434709"/>
            <a:ext cx="7805886" cy="538375"/>
            <a:chOff x="0" y="0"/>
            <a:chExt cx="10407848" cy="7178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407848" cy="717833"/>
            </a:xfrm>
            <a:custGeom>
              <a:avLst/>
              <a:gdLst/>
              <a:ahLst/>
              <a:cxnLst/>
              <a:rect r="r" b="b" t="t" l="l"/>
              <a:pathLst>
                <a:path h="71783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717833"/>
                  </a:lnTo>
                  <a:lnTo>
                    <a:pt x="0" y="717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80975"/>
              <a:ext cx="10407848" cy="89880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0388" indent="-210194" lvl="1">
                <a:lnSpc>
                  <a:spcPts val="4539"/>
                </a:lnSpc>
                <a:buFont typeface="Arial"/>
                <a:buChar char="•"/>
              </a:pPr>
              <a:r>
                <a:rPr lang="en-US" sz="27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Accidental deletion of important emails</a:t>
              </a:r>
            </a:p>
          </p:txBody>
        </p:sp>
      </p:grpSp>
      <p:sp>
        <p:nvSpPr>
          <p:cNvPr name="Freeform 26" id="26" descr="preencoded.png"/>
          <p:cNvSpPr/>
          <p:nvPr/>
        </p:nvSpPr>
        <p:spPr>
          <a:xfrm flipH="false" flipV="false" rot="0">
            <a:off x="9499401" y="2547491"/>
            <a:ext cx="7805886" cy="5340846"/>
          </a:xfrm>
          <a:custGeom>
            <a:avLst/>
            <a:gdLst/>
            <a:ahLst/>
            <a:cxnLst/>
            <a:rect r="r" b="b" t="t" l="l"/>
            <a:pathLst>
              <a:path h="5340846" w="7805886">
                <a:moveTo>
                  <a:pt x="0" y="0"/>
                </a:moveTo>
                <a:lnTo>
                  <a:pt x="7805886" y="0"/>
                </a:lnTo>
                <a:lnTo>
                  <a:pt x="7805886" y="5340846"/>
                </a:lnTo>
                <a:lnTo>
                  <a:pt x="0" y="53408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" t="0" r="-4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9809744" y="7973083"/>
            <a:ext cx="7805886" cy="999140"/>
            <a:chOff x="0" y="0"/>
            <a:chExt cx="10407848" cy="133218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1332186"/>
            </a:xfrm>
            <a:custGeom>
              <a:avLst/>
              <a:gdLst/>
              <a:ahLst/>
              <a:cxnLst/>
              <a:rect r="r" b="b" t="t" l="l"/>
              <a:pathLst>
                <a:path h="1332186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332186"/>
                  </a:lnTo>
                  <a:lnTo>
                    <a:pt x="0" y="133218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52400"/>
              <a:ext cx="10407848" cy="148458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51"/>
                </a:lnSpc>
              </a:pPr>
              <a:r>
                <a:rPr lang="en-US" sz="24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Spam has economic consequences, prompting laws to curb its proliferation.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0A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94869" y="866775"/>
            <a:ext cx="7098261" cy="781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3"/>
              </a:lnSpc>
            </a:pPr>
            <a:r>
              <a:rPr lang="en-US" sz="4124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 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83184" y="2294800"/>
            <a:ext cx="11597589" cy="6079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6105" indent="-333052" lvl="1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the rise of email communication, spam emails have become a serious concern.</a:t>
            </a:r>
          </a:p>
          <a:p>
            <a:pPr algn="l">
              <a:lnSpc>
                <a:spcPts val="4319"/>
              </a:lnSpc>
            </a:pPr>
          </a:p>
          <a:p>
            <a:pPr algn="l" marL="666105" indent="-333052" lvl="1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 messages include unwanted, unsolicited content often used for advertising, scams, or spreading malware.</a:t>
            </a:r>
          </a:p>
          <a:p>
            <a:pPr algn="l">
              <a:lnSpc>
                <a:spcPts val="4319"/>
              </a:lnSpc>
            </a:pPr>
          </a:p>
          <a:p>
            <a:pPr algn="l" marL="666105" indent="-333052" lvl="1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are overwhelmed with irrelevant and potentially harmful emails, reducing productivity and increasing security risks.</a:t>
            </a:r>
          </a:p>
          <a:p>
            <a:pPr algn="l">
              <a:lnSpc>
                <a:spcPts val="4319"/>
              </a:lnSpc>
            </a:pPr>
          </a:p>
          <a:p>
            <a:pPr algn="l" marL="666105" indent="-333052" lvl="1">
              <a:lnSpc>
                <a:spcPts val="4319"/>
              </a:lnSpc>
              <a:buFont typeface="Arial"/>
              <a:buChar char="•"/>
            </a:pPr>
            <a:r>
              <a:rPr lang="en-US" sz="308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 filtering is not reliable or scalable for large volumes of emails.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0A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009126" y="847725"/>
            <a:ext cx="10074547" cy="867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9"/>
              </a:lnSpc>
            </a:pPr>
            <a:r>
              <a:rPr lang="en-US" sz="4506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OBJECTIVES 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95715" y="2351616"/>
            <a:ext cx="12096921" cy="5165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808" indent="-330404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build a machine learning model that detects spam emails with high accuracy.</a:t>
            </a:r>
          </a:p>
          <a:p>
            <a:pPr algn="l">
              <a:lnSpc>
                <a:spcPts val="4284"/>
              </a:lnSpc>
            </a:pPr>
          </a:p>
          <a:p>
            <a:pPr algn="l" marL="660808" indent="-330404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TF-IDF for feature extraction and Logistic Regression for classification.</a:t>
            </a:r>
          </a:p>
          <a:p>
            <a:pPr algn="l">
              <a:lnSpc>
                <a:spcPts val="4284"/>
              </a:lnSpc>
            </a:pPr>
          </a:p>
          <a:p>
            <a:pPr algn="l" marL="660808" indent="-330404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model performance using accuracy and confusion matrix</a:t>
            </a:r>
          </a:p>
          <a:p>
            <a:pPr algn="l">
              <a:lnSpc>
                <a:spcPts val="4284"/>
              </a:lnSpc>
            </a:pPr>
          </a:p>
          <a:p>
            <a:pPr algn="l" marL="660808" indent="-330404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Mentions interactive spam management (e.g., reporting, blocking)</a:t>
            </a:r>
          </a:p>
          <a:p>
            <a:pPr algn="l">
              <a:lnSpc>
                <a:spcPts val="167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349276" y="1230640"/>
            <a:ext cx="10442376" cy="1079619"/>
            <a:chOff x="0" y="0"/>
            <a:chExt cx="13923168" cy="14394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923169" cy="1439492"/>
            </a:xfrm>
            <a:custGeom>
              <a:avLst/>
              <a:gdLst/>
              <a:ahLst/>
              <a:cxnLst/>
              <a:rect r="r" b="b" t="t" l="l"/>
              <a:pathLst>
                <a:path h="1439492" w="13923169">
                  <a:moveTo>
                    <a:pt x="0" y="0"/>
                  </a:moveTo>
                  <a:lnTo>
                    <a:pt x="13923169" y="0"/>
                  </a:lnTo>
                  <a:lnTo>
                    <a:pt x="13923169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42875"/>
              <a:ext cx="13923168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System Architecture Modules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11176" y="3064966"/>
            <a:ext cx="38100" cy="5468094"/>
            <a:chOff x="0" y="0"/>
            <a:chExt cx="50800" cy="72907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0800" cy="7290816"/>
            </a:xfrm>
            <a:custGeom>
              <a:avLst/>
              <a:gdLst/>
              <a:ahLst/>
              <a:cxnLst/>
              <a:rect r="r" b="b" t="t" l="l"/>
              <a:pathLst>
                <a:path h="7290816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7265416"/>
                  </a:lnTo>
                  <a:cubicBezTo>
                    <a:pt x="50800" y="7279386"/>
                    <a:pt x="39370" y="7290816"/>
                    <a:pt x="25400" y="7290816"/>
                  </a:cubicBezTo>
                  <a:cubicBezTo>
                    <a:pt x="11430" y="7290816"/>
                    <a:pt x="0" y="7279386"/>
                    <a:pt x="0" y="7265416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92015" y="3683794"/>
            <a:ext cx="850553" cy="38100"/>
            <a:chOff x="0" y="0"/>
            <a:chExt cx="1134070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87475" y="3379142"/>
            <a:ext cx="647402" cy="647402"/>
            <a:chOff x="0" y="0"/>
            <a:chExt cx="863203" cy="8632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98575" y="3437036"/>
            <a:ext cx="425202" cy="644168"/>
            <a:chOff x="0" y="0"/>
            <a:chExt cx="566937" cy="85889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6937" cy="858890"/>
            </a:xfrm>
            <a:custGeom>
              <a:avLst/>
              <a:gdLst/>
              <a:ahLst/>
              <a:cxnLst/>
              <a:rect r="r" b="b" t="t" l="l"/>
              <a:pathLst>
                <a:path h="858890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858890"/>
                  </a:lnTo>
                  <a:lnTo>
                    <a:pt x="0" y="8588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"/>
              <a:ext cx="566937" cy="868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728764" y="3348484"/>
            <a:ext cx="3544044" cy="586645"/>
            <a:chOff x="0" y="0"/>
            <a:chExt cx="4725392" cy="78219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UI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728764" y="3961507"/>
            <a:ext cx="9994999" cy="601485"/>
            <a:chOff x="0" y="0"/>
            <a:chExt cx="13326665" cy="80198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3326666" cy="801980"/>
            </a:xfrm>
            <a:custGeom>
              <a:avLst/>
              <a:gdLst/>
              <a:ahLst/>
              <a:cxnLst/>
              <a:rect r="r" b="b" t="t" l="l"/>
              <a:pathLst>
                <a:path h="801980" w="13326666">
                  <a:moveTo>
                    <a:pt x="0" y="0"/>
                  </a:moveTo>
                  <a:lnTo>
                    <a:pt x="13326666" y="0"/>
                  </a:lnTo>
                  <a:lnTo>
                    <a:pt x="13326666" y="801980"/>
                  </a:lnTo>
                  <a:lnTo>
                    <a:pt x="0" y="801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0"/>
              <a:ext cx="13326665" cy="99248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28"/>
                </a:lnSpc>
              </a:pPr>
              <a:r>
                <a:rPr lang="en-US" sz="30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User Interaction Module for inputs and responses.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92015" y="5600997"/>
            <a:ext cx="850553" cy="38100"/>
            <a:chOff x="0" y="0"/>
            <a:chExt cx="1134070" cy="50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987475" y="5296346"/>
            <a:ext cx="647402" cy="647402"/>
            <a:chOff x="0" y="0"/>
            <a:chExt cx="863203" cy="8632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098575" y="5354241"/>
            <a:ext cx="425202" cy="644168"/>
            <a:chOff x="0" y="0"/>
            <a:chExt cx="566937" cy="85889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66937" cy="858890"/>
            </a:xfrm>
            <a:custGeom>
              <a:avLst/>
              <a:gdLst/>
              <a:ahLst/>
              <a:cxnLst/>
              <a:rect r="r" b="b" t="t" l="l"/>
              <a:pathLst>
                <a:path h="858890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858890"/>
                  </a:lnTo>
                  <a:lnTo>
                    <a:pt x="0" y="8588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"/>
              <a:ext cx="566937" cy="868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728764" y="5265688"/>
            <a:ext cx="3544044" cy="609314"/>
            <a:chOff x="0" y="0"/>
            <a:chExt cx="4725392" cy="812419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725392" cy="812419"/>
            </a:xfrm>
            <a:custGeom>
              <a:avLst/>
              <a:gdLst/>
              <a:ahLst/>
              <a:cxnLst/>
              <a:rect r="r" b="b" t="t" l="l"/>
              <a:pathLst>
                <a:path h="81241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12419"/>
                  </a:lnTo>
                  <a:lnTo>
                    <a:pt x="0" y="8124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85725"/>
              <a:ext cx="4725392" cy="89814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37"/>
                </a:lnSpc>
              </a:pPr>
              <a:r>
                <a:rPr lang="en-US" sz="3149" b="true">
                  <a:solidFill>
                    <a:srgbClr val="DCD7E5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Data Processing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2728764" y="5878711"/>
            <a:ext cx="9994999" cy="601485"/>
            <a:chOff x="0" y="0"/>
            <a:chExt cx="13326665" cy="80198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3326666" cy="801980"/>
            </a:xfrm>
            <a:custGeom>
              <a:avLst/>
              <a:gdLst/>
              <a:ahLst/>
              <a:cxnLst/>
              <a:rect r="r" b="b" t="t" l="l"/>
              <a:pathLst>
                <a:path h="801980" w="13326666">
                  <a:moveTo>
                    <a:pt x="0" y="0"/>
                  </a:moveTo>
                  <a:lnTo>
                    <a:pt x="13326666" y="0"/>
                  </a:lnTo>
                  <a:lnTo>
                    <a:pt x="13326666" y="801980"/>
                  </a:lnTo>
                  <a:lnTo>
                    <a:pt x="0" y="8019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190500"/>
              <a:ext cx="13326665" cy="99248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28"/>
                </a:lnSpc>
              </a:pPr>
              <a:r>
                <a:rPr lang="en-US" sz="30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Module to prepare and transform email data.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592015" y="7518201"/>
            <a:ext cx="850553" cy="38100"/>
            <a:chOff x="0" y="0"/>
            <a:chExt cx="1134070" cy="50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987475" y="7213550"/>
            <a:ext cx="647402" cy="647402"/>
            <a:chOff x="0" y="0"/>
            <a:chExt cx="863203" cy="863203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31136C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A2C85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1098575" y="7271445"/>
            <a:ext cx="425202" cy="644168"/>
            <a:chOff x="0" y="0"/>
            <a:chExt cx="566937" cy="85889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566937" cy="858890"/>
            </a:xfrm>
            <a:custGeom>
              <a:avLst/>
              <a:gdLst/>
              <a:ahLst/>
              <a:cxnLst/>
              <a:rect r="r" b="b" t="t" l="l"/>
              <a:pathLst>
                <a:path h="858890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858890"/>
                  </a:lnTo>
                  <a:lnTo>
                    <a:pt x="0" y="8588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9525"/>
              <a:ext cx="566937" cy="8684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2728764" y="7182891"/>
            <a:ext cx="3544044" cy="586645"/>
            <a:chOff x="0" y="0"/>
            <a:chExt cx="4725392" cy="782193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4725392" cy="782193"/>
            </a:xfrm>
            <a:custGeom>
              <a:avLst/>
              <a:gdLst/>
              <a:ahLst/>
              <a:cxnLst/>
              <a:rect r="r" b="b" t="t" l="l"/>
              <a:pathLst>
                <a:path h="78219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82193"/>
                  </a:lnTo>
                  <a:lnTo>
                    <a:pt x="0" y="78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0" y="-85725"/>
              <a:ext cx="4725392" cy="8679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Machine Learning</a:t>
              </a: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2728764" y="7795915"/>
            <a:ext cx="9994999" cy="1239660"/>
            <a:chOff x="0" y="0"/>
            <a:chExt cx="13326665" cy="165288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13326666" cy="1652880"/>
            </a:xfrm>
            <a:custGeom>
              <a:avLst/>
              <a:gdLst/>
              <a:ahLst/>
              <a:cxnLst/>
              <a:rect r="r" b="b" t="t" l="l"/>
              <a:pathLst>
                <a:path h="1652880" w="13326666">
                  <a:moveTo>
                    <a:pt x="0" y="0"/>
                  </a:moveTo>
                  <a:lnTo>
                    <a:pt x="13326666" y="0"/>
                  </a:lnTo>
                  <a:lnTo>
                    <a:pt x="13326666" y="1652880"/>
                  </a:lnTo>
                  <a:lnTo>
                    <a:pt x="0" y="165288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190500"/>
              <a:ext cx="13326665" cy="184338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28"/>
                </a:lnSpc>
              </a:pPr>
              <a:r>
                <a:rPr lang="en-US" sz="30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Core module for training and deploying the spam detection model.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0A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-1169652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3579" y="4893769"/>
            <a:ext cx="8338598" cy="4127593"/>
          </a:xfrm>
          <a:custGeom>
            <a:avLst/>
            <a:gdLst/>
            <a:ahLst/>
            <a:cxnLst/>
            <a:rect r="r" b="b" t="t" l="l"/>
            <a:pathLst>
              <a:path h="4127593" w="8338598">
                <a:moveTo>
                  <a:pt x="0" y="0"/>
                </a:moveTo>
                <a:lnTo>
                  <a:pt x="8338598" y="0"/>
                </a:lnTo>
                <a:lnTo>
                  <a:pt x="8338598" y="4127593"/>
                </a:lnTo>
                <a:lnTo>
                  <a:pt x="0" y="4127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24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72273" y="3022128"/>
            <a:ext cx="5303657" cy="101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99"/>
              </a:lnSpc>
            </a:pPr>
            <a:r>
              <a:rPr lang="en-US" sz="5285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WORK FLOW 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65890" y="2664860"/>
            <a:ext cx="8622110" cy="6297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Combine datasets into one final dataset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Clean &amp; preprocess the text data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Convert to feature vectors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Split into training and testing data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Train model using Logistic Regression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User inputs email → preprocessed → converted</a:t>
            </a:r>
          </a:p>
          <a:p>
            <a:pPr algn="l">
              <a:lnSpc>
                <a:spcPts val="3588"/>
              </a:lnSpc>
            </a:pPr>
          </a:p>
          <a:p>
            <a:pPr algn="l">
              <a:lnSpc>
                <a:spcPts val="3588"/>
              </a:lnSpc>
            </a:pPr>
            <a:r>
              <a:rPr lang="en-US" sz="25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Model predicts if it’s spam or ham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0A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64943" y="0"/>
            <a:ext cx="7927586" cy="10287000"/>
          </a:xfrm>
          <a:custGeom>
            <a:avLst/>
            <a:gdLst/>
            <a:ahLst/>
            <a:cxnLst/>
            <a:rect r="r" b="b" t="t" l="l"/>
            <a:pathLst>
              <a:path h="10287000" w="7927586">
                <a:moveTo>
                  <a:pt x="0" y="0"/>
                </a:moveTo>
                <a:lnTo>
                  <a:pt x="7927586" y="0"/>
                </a:lnTo>
                <a:lnTo>
                  <a:pt x="79275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60" t="0" r="-731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42884" y="838200"/>
            <a:ext cx="5449046" cy="939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1"/>
              </a:lnSpc>
            </a:pPr>
            <a:r>
              <a:rPr lang="en-US" sz="4915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METHODOLOGY: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22616" y="2102743"/>
            <a:ext cx="8485927" cy="6683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1: Data Collection from Kaggle (spam &amp; ham emails)</a:t>
            </a:r>
          </a:p>
          <a:p>
            <a:pPr algn="just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2: Data Cleaning (lowercase, punctuation, stop   words removal)</a:t>
            </a:r>
          </a:p>
          <a:p>
            <a:pPr algn="just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3: Feature Extraction using TF-IDF Vectorizer</a:t>
            </a:r>
          </a:p>
          <a:p>
            <a:pPr algn="just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4: Model Building with Logistic Regression</a:t>
            </a:r>
          </a:p>
          <a:p>
            <a:pPr algn="just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5: Comparative Analysis of algorithms</a:t>
            </a:r>
          </a:p>
          <a:p>
            <a:pPr algn="just">
              <a:lnSpc>
                <a:spcPts val="3788"/>
              </a:lnSpc>
            </a:pPr>
          </a:p>
          <a:p>
            <a:pPr algn="just">
              <a:lnSpc>
                <a:spcPts val="3788"/>
              </a:lnSpc>
            </a:pPr>
            <a:r>
              <a:rPr lang="en-US" sz="270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 6: Results &amp; Discussion (Accuracy: 96.9%)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0A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41450" y="672190"/>
            <a:ext cx="11617850" cy="8882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48"/>
              </a:lnSpc>
            </a:pPr>
            <a:r>
              <a:rPr lang="en-US" sz="3462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Collection</a:t>
            </a:r>
            <a:r>
              <a:rPr lang="en-US" sz="346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algn="l">
              <a:lnSpc>
                <a:spcPts val="3785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Collected from Kaggle’s spam email dataset</a:t>
            </a:r>
          </a:p>
          <a:p>
            <a:pPr algn="l">
              <a:lnSpc>
                <a:spcPts val="4051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Includes 5,574 emails labeled as spam or ham</a:t>
            </a:r>
          </a:p>
          <a:p>
            <a:pPr algn="l">
              <a:lnSpc>
                <a:spcPts val="3785"/>
              </a:lnSpc>
            </a:pPr>
          </a:p>
          <a:p>
            <a:pPr algn="l">
              <a:lnSpc>
                <a:spcPts val="4848"/>
              </a:lnSpc>
            </a:pPr>
            <a:r>
              <a:rPr lang="en-US" sz="3462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Processing:</a:t>
            </a:r>
          </a:p>
          <a:p>
            <a:pPr algn="l">
              <a:lnSpc>
                <a:spcPts val="3785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Removed punctuation, special characters, and numbers</a:t>
            </a:r>
          </a:p>
          <a:p>
            <a:pPr algn="l">
              <a:lnSpc>
                <a:spcPts val="4051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Converted text to lowercase</a:t>
            </a:r>
          </a:p>
          <a:p>
            <a:pPr algn="l">
              <a:lnSpc>
                <a:spcPts val="4051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Removed stop words (common, non-informative words)</a:t>
            </a:r>
          </a:p>
          <a:p>
            <a:pPr algn="l">
              <a:lnSpc>
                <a:spcPts val="4051"/>
              </a:lnSpc>
            </a:pPr>
          </a:p>
          <a:p>
            <a:pPr algn="l" marL="624778" indent="-312389" lvl="1">
              <a:lnSpc>
                <a:spcPts val="4051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Performed tokenization</a:t>
            </a:r>
          </a:p>
          <a:p>
            <a:pPr algn="l">
              <a:lnSpc>
                <a:spcPts val="4051"/>
              </a:lnSpc>
            </a:pPr>
          </a:p>
          <a:p>
            <a:pPr algn="l">
              <a:lnSpc>
                <a:spcPts val="405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D0A2C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3716000" y="0"/>
            <a:ext cx="4572000" cy="10287000"/>
          </a:xfrm>
          <a:custGeom>
            <a:avLst/>
            <a:gdLst/>
            <a:ahLst/>
            <a:cxnLst/>
            <a:rect r="r" b="b" t="t" l="l"/>
            <a:pathLst>
              <a:path h="10287000" w="4572000">
                <a:moveTo>
                  <a:pt x="0" y="0"/>
                </a:moveTo>
                <a:lnTo>
                  <a:pt x="4572000" y="0"/>
                </a:lnTo>
                <a:lnTo>
                  <a:pt x="457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879104" y="1272461"/>
            <a:ext cx="7187952" cy="1079619"/>
            <a:chOff x="0" y="0"/>
            <a:chExt cx="9583937" cy="14394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83937" cy="1439492"/>
            </a:xfrm>
            <a:custGeom>
              <a:avLst/>
              <a:gdLst/>
              <a:ahLst/>
              <a:cxnLst/>
              <a:rect r="r" b="b" t="t" l="l"/>
              <a:pathLst>
                <a:path h="1439492" w="9583937">
                  <a:moveTo>
                    <a:pt x="0" y="0"/>
                  </a:moveTo>
                  <a:lnTo>
                    <a:pt x="9583937" y="0"/>
                  </a:lnTo>
                  <a:lnTo>
                    <a:pt x="9583937" y="1439492"/>
                  </a:lnTo>
                  <a:lnTo>
                    <a:pt x="0" y="1439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42875"/>
              <a:ext cx="9583937" cy="158236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0F4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Power of TF-IDF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7" y="2983114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5" r="0" b="-55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835027" y="3247430"/>
            <a:ext cx="3933735" cy="586645"/>
            <a:chOff x="0" y="0"/>
            <a:chExt cx="4725392" cy="7047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25392" cy="704706"/>
            </a:xfrm>
            <a:custGeom>
              <a:avLst/>
              <a:gdLst/>
              <a:ahLst/>
              <a:cxnLst/>
              <a:rect r="r" b="b" t="t" l="l"/>
              <a:pathLst>
                <a:path h="704706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04706"/>
                  </a:lnTo>
                  <a:lnTo>
                    <a:pt x="0" y="7047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4725392" cy="7904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Term Frequency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136776" y="3961447"/>
            <a:ext cx="10258076" cy="502651"/>
            <a:chOff x="0" y="0"/>
            <a:chExt cx="13184982" cy="64607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184981" cy="646071"/>
            </a:xfrm>
            <a:custGeom>
              <a:avLst/>
              <a:gdLst/>
              <a:ahLst/>
              <a:cxnLst/>
              <a:rect r="r" b="b" t="t" l="l"/>
              <a:pathLst>
                <a:path h="646071" w="13184981">
                  <a:moveTo>
                    <a:pt x="0" y="0"/>
                  </a:moveTo>
                  <a:lnTo>
                    <a:pt x="13184981" y="0"/>
                  </a:lnTo>
                  <a:lnTo>
                    <a:pt x="13184981" y="646071"/>
                  </a:lnTo>
                  <a:lnTo>
                    <a:pt x="0" y="6460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61925"/>
              <a:ext cx="13184982" cy="80799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Frequency of a term in the document.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992238" y="4948535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7" y="0"/>
                </a:lnTo>
                <a:lnTo>
                  <a:pt x="1417587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55" r="0" b="-55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2650358" y="4948535"/>
            <a:ext cx="5664438" cy="586645"/>
            <a:chOff x="0" y="0"/>
            <a:chExt cx="7034808" cy="72856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034809" cy="728569"/>
            </a:xfrm>
            <a:custGeom>
              <a:avLst/>
              <a:gdLst/>
              <a:ahLst/>
              <a:cxnLst/>
              <a:rect r="r" b="b" t="t" l="l"/>
              <a:pathLst>
                <a:path h="728569" w="7034809">
                  <a:moveTo>
                    <a:pt x="0" y="0"/>
                  </a:moveTo>
                  <a:lnTo>
                    <a:pt x="7034809" y="0"/>
                  </a:lnTo>
                  <a:lnTo>
                    <a:pt x="7034809" y="728569"/>
                  </a:lnTo>
                  <a:lnTo>
                    <a:pt x="0" y="7285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7034808" cy="81429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Inverse Document Frequency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118544" y="5799087"/>
            <a:ext cx="9888736" cy="502651"/>
            <a:chOff x="0" y="0"/>
            <a:chExt cx="13184982" cy="67020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184981" cy="670202"/>
            </a:xfrm>
            <a:custGeom>
              <a:avLst/>
              <a:gdLst/>
              <a:ahLst/>
              <a:cxnLst/>
              <a:rect r="r" b="b" t="t" l="l"/>
              <a:pathLst>
                <a:path h="670202" w="13184981">
                  <a:moveTo>
                    <a:pt x="0" y="0"/>
                  </a:moveTo>
                  <a:lnTo>
                    <a:pt x="13184981" y="0"/>
                  </a:lnTo>
                  <a:lnTo>
                    <a:pt x="13184981" y="670202"/>
                  </a:lnTo>
                  <a:lnTo>
                    <a:pt x="0" y="6702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61925"/>
              <a:ext cx="13184982" cy="8321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Measure of how rare or common a term is.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1028700" y="6933159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5" r="0" b="-55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2835027" y="6933159"/>
            <a:ext cx="3933735" cy="586645"/>
            <a:chOff x="0" y="0"/>
            <a:chExt cx="4725392" cy="70470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5392" cy="704706"/>
            </a:xfrm>
            <a:custGeom>
              <a:avLst/>
              <a:gdLst/>
              <a:ahLst/>
              <a:cxnLst/>
              <a:rect r="r" b="b" t="t" l="l"/>
              <a:pathLst>
                <a:path h="704706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04706"/>
                  </a:lnTo>
                  <a:lnTo>
                    <a:pt x="0" y="70470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85725"/>
              <a:ext cx="4725392" cy="7904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12"/>
                </a:lnSpc>
              </a:pPr>
              <a:r>
                <a:rPr lang="en-US" sz="3049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TF-IDF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3118544" y="7805145"/>
            <a:ext cx="9888736" cy="502651"/>
            <a:chOff x="0" y="0"/>
            <a:chExt cx="13184982" cy="67020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3184981" cy="670202"/>
            </a:xfrm>
            <a:custGeom>
              <a:avLst/>
              <a:gdLst/>
              <a:ahLst/>
              <a:cxnLst/>
              <a:rect r="r" b="b" t="t" l="l"/>
              <a:pathLst>
                <a:path h="670202" w="13184981">
                  <a:moveTo>
                    <a:pt x="0" y="0"/>
                  </a:moveTo>
                  <a:lnTo>
                    <a:pt x="13184981" y="0"/>
                  </a:lnTo>
                  <a:lnTo>
                    <a:pt x="13184981" y="670202"/>
                  </a:lnTo>
                  <a:lnTo>
                    <a:pt x="0" y="6702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61925"/>
              <a:ext cx="13184982" cy="8321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DCD7E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Product of TF and IDF, indicating term importance.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DAGj3kEnDnk</dc:identifier>
  <dcterms:modified xsi:type="dcterms:W3CDTF">2011-08-01T06:04:30Z</dcterms:modified>
  <cp:revision>1</cp:revision>
  <dc:title>BY SINDHUJA P (TEAM LEADER) MAHESHWARI D SANGEETHA K</dc:title>
</cp:coreProperties>
</file>

<file path=docProps/thumbnail.jpeg>
</file>